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4"/>
  </p:notesMasterIdLst>
  <p:sldIdLst>
    <p:sldId id="293" r:id="rId2"/>
    <p:sldId id="29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8" r:id="rId23"/>
    <p:sldId id="280" r:id="rId24"/>
    <p:sldId id="283" r:id="rId25"/>
    <p:sldId id="284" r:id="rId26"/>
    <p:sldId id="285" r:id="rId27"/>
    <p:sldId id="287" r:id="rId28"/>
    <p:sldId id="288" r:id="rId29"/>
    <p:sldId id="289" r:id="rId30"/>
    <p:sldId id="291" r:id="rId31"/>
    <p:sldId id="294" r:id="rId32"/>
    <p:sldId id="27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0"/>
    <p:restoredTop sz="94548"/>
  </p:normalViewPr>
  <p:slideViewPr>
    <p:cSldViewPr snapToGrid="0" snapToObjects="1">
      <p:cViewPr varScale="1">
        <p:scale>
          <a:sx n="100" d="100"/>
          <a:sy n="100" d="100"/>
        </p:scale>
        <p:origin x="424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E4571A-DF52-6847-9603-E6DACD8B15E1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685E6-6574-644B-837F-C18CA63FCF6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1508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11321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708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921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0485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72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2002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8774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656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9538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3958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7136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DB810-C29F-D14C-8C4B-A225E08618B9}" type="datetimeFigureOut">
              <a:rPr lang="tr-TR" smtClean="0"/>
              <a:t>23.09.2022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A437B-CFC0-9840-ADED-F17B87120A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3222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23A404-0C9E-9649-B9D1-994F56F0A4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434595"/>
            <a:ext cx="7772400" cy="2387600"/>
          </a:xfrm>
        </p:spPr>
        <p:txBody>
          <a:bodyPr>
            <a:normAutofit fontScale="90000"/>
          </a:bodyPr>
          <a:lstStyle/>
          <a:p>
            <a:r>
              <a:rPr lang="en-US" i="1" dirty="0"/>
              <a:t>Yeni </a:t>
            </a:r>
            <a:r>
              <a:rPr lang="en-US" i="1" dirty="0" err="1"/>
              <a:t>Başlayan</a:t>
            </a:r>
            <a:r>
              <a:rPr lang="en-US" i="1" dirty="0"/>
              <a:t> </a:t>
            </a:r>
            <a:r>
              <a:rPr lang="en-US" i="1" dirty="0" err="1"/>
              <a:t>Atriyal</a:t>
            </a:r>
            <a:r>
              <a:rPr lang="en-US" i="1" dirty="0"/>
              <a:t> </a:t>
            </a:r>
            <a:r>
              <a:rPr lang="en-US" i="1" dirty="0" err="1"/>
              <a:t>Fibrilasyonda</a:t>
            </a:r>
            <a:r>
              <a:rPr lang="en-US" i="1" dirty="0"/>
              <a:t> Erken </a:t>
            </a:r>
            <a:r>
              <a:rPr lang="en-US" i="1" dirty="0" err="1"/>
              <a:t>Ritm</a:t>
            </a:r>
            <a:r>
              <a:rPr lang="en-US" i="1" dirty="0"/>
              <a:t> </a:t>
            </a:r>
            <a:r>
              <a:rPr lang="en-US" i="1" dirty="0" err="1"/>
              <a:t>Tedavisi</a:t>
            </a:r>
            <a:r>
              <a:rPr lang="en-US" i="1" dirty="0"/>
              <a:t>: </a:t>
            </a:r>
            <a:r>
              <a:rPr lang="en-US" i="1" dirty="0" err="1"/>
              <a:t>Kime</a:t>
            </a:r>
            <a:r>
              <a:rPr lang="en-US" i="1" dirty="0"/>
              <a:t> </a:t>
            </a:r>
            <a:r>
              <a:rPr lang="en-US" i="1" dirty="0" err="1"/>
              <a:t>yapılmalıdır</a:t>
            </a:r>
            <a:r>
              <a:rPr lang="en-US" i="1" dirty="0"/>
              <a:t>?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594F74-2D50-9E4D-ABAC-7DB8EF1DA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247141"/>
            <a:ext cx="6858000" cy="16557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tr-TR" dirty="0"/>
              <a:t>Dr. V. Kutay VURGUN</a:t>
            </a:r>
          </a:p>
          <a:p>
            <a:pPr>
              <a:spcAft>
                <a:spcPts val="600"/>
              </a:spcAft>
            </a:pPr>
            <a:r>
              <a:rPr lang="tr-TR" dirty="0"/>
              <a:t>Ankara Liv </a:t>
            </a:r>
            <a:r>
              <a:rPr lang="tr-TR" dirty="0" err="1"/>
              <a:t>Hospital</a:t>
            </a:r>
            <a:endParaRPr lang="tr-TR" dirty="0"/>
          </a:p>
          <a:p>
            <a:endParaRPr lang="tr-TR" dirty="0"/>
          </a:p>
        </p:txBody>
      </p:sp>
      <p:pic>
        <p:nvPicPr>
          <p:cNvPr id="5" name="İçerik Yer Tutucusu 4" descr="metin içeren bir resim&#10;&#10;Açıklama otomatik olarak oluşturuldu">
            <a:extLst>
              <a:ext uri="{FF2B5EF4-FFF2-40B4-BE49-F238E27FC236}">
                <a16:creationId xmlns:a16="http://schemas.microsoft.com/office/drawing/2014/main" id="{D0129099-F38F-C142-8DE6-C48FDAA0AD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55"/>
            <a:ext cx="9154205" cy="1247784"/>
          </a:xfrm>
          <a:prstGeom prst="rect">
            <a:avLst/>
          </a:prstGeom>
        </p:spPr>
      </p:pic>
      <p:cxnSp>
        <p:nvCxnSpPr>
          <p:cNvPr id="6" name="Düz Bağlayıcı 5">
            <a:extLst>
              <a:ext uri="{FF2B5EF4-FFF2-40B4-BE49-F238E27FC236}">
                <a16:creationId xmlns:a16="http://schemas.microsoft.com/office/drawing/2014/main" id="{AEC488C5-734B-B945-B2CC-8D78C7467F64}"/>
              </a:ext>
            </a:extLst>
          </p:cNvPr>
          <p:cNvCxnSpPr>
            <a:cxnSpLocks/>
          </p:cNvCxnSpPr>
          <p:nvPr/>
        </p:nvCxnSpPr>
        <p:spPr>
          <a:xfrm>
            <a:off x="744583" y="3994206"/>
            <a:ext cx="762870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74107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 descr="tablo içeren bir resim&#10;&#10;Açıklama otomatik olarak oluşturuldu">
            <a:extLst>
              <a:ext uri="{FF2B5EF4-FFF2-40B4-BE49-F238E27FC236}">
                <a16:creationId xmlns:a16="http://schemas.microsoft.com/office/drawing/2014/main" id="{7E85148E-3CBA-B64E-A6F6-B1D6E2B91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206" y="0"/>
            <a:ext cx="8517587" cy="6858000"/>
          </a:xfrm>
          <a:prstGeom prst="rect">
            <a:avLst/>
          </a:prstGeom>
        </p:spPr>
      </p:pic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B63A6BDC-5106-B64E-B9A3-55BD88DE46B5}"/>
              </a:ext>
            </a:extLst>
          </p:cNvPr>
          <p:cNvSpPr/>
          <p:nvPr/>
        </p:nvSpPr>
        <p:spPr>
          <a:xfrm>
            <a:off x="405877" y="1178017"/>
            <a:ext cx="8311646" cy="228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>
            <a:extLst>
              <a:ext uri="{FF2B5EF4-FFF2-40B4-BE49-F238E27FC236}">
                <a16:creationId xmlns:a16="http://schemas.microsoft.com/office/drawing/2014/main" id="{2578C7C6-4406-5943-BD80-C814449DA3E5}"/>
              </a:ext>
            </a:extLst>
          </p:cNvPr>
          <p:cNvSpPr/>
          <p:nvPr/>
        </p:nvSpPr>
        <p:spPr>
          <a:xfrm>
            <a:off x="426475" y="1406617"/>
            <a:ext cx="8291048" cy="759928"/>
          </a:xfrm>
          <a:prstGeom prst="roundRect">
            <a:avLst/>
          </a:prstGeom>
          <a:noFill/>
          <a:ln w="254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id="{F5283A83-807D-7343-A20B-182EB5418FFD}"/>
              </a:ext>
            </a:extLst>
          </p:cNvPr>
          <p:cNvSpPr/>
          <p:nvPr/>
        </p:nvSpPr>
        <p:spPr>
          <a:xfrm>
            <a:off x="405877" y="3855308"/>
            <a:ext cx="8291048" cy="486046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>
            <a:extLst>
              <a:ext uri="{FF2B5EF4-FFF2-40B4-BE49-F238E27FC236}">
                <a16:creationId xmlns:a16="http://schemas.microsoft.com/office/drawing/2014/main" id="{58EC4D26-AE53-2142-BFE4-BFF1D83C877F}"/>
              </a:ext>
            </a:extLst>
          </p:cNvPr>
          <p:cNvSpPr/>
          <p:nvPr/>
        </p:nvSpPr>
        <p:spPr>
          <a:xfrm>
            <a:off x="405877" y="5101282"/>
            <a:ext cx="8291048" cy="228600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>
            <a:extLst>
              <a:ext uri="{FF2B5EF4-FFF2-40B4-BE49-F238E27FC236}">
                <a16:creationId xmlns:a16="http://schemas.microsoft.com/office/drawing/2014/main" id="{3ADCC417-92FC-1141-B737-7A87B1182B82}"/>
              </a:ext>
            </a:extLst>
          </p:cNvPr>
          <p:cNvSpPr/>
          <p:nvPr/>
        </p:nvSpPr>
        <p:spPr>
          <a:xfrm>
            <a:off x="426475" y="6336969"/>
            <a:ext cx="8291048" cy="3851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Yuvarlatılmış Dikdörtgen 14">
            <a:extLst>
              <a:ext uri="{FF2B5EF4-FFF2-40B4-BE49-F238E27FC236}">
                <a16:creationId xmlns:a16="http://schemas.microsoft.com/office/drawing/2014/main" id="{B0313761-C3D5-BF4C-BED6-19046F3A7882}"/>
              </a:ext>
            </a:extLst>
          </p:cNvPr>
          <p:cNvSpPr/>
          <p:nvPr/>
        </p:nvSpPr>
        <p:spPr>
          <a:xfrm>
            <a:off x="426475" y="2630962"/>
            <a:ext cx="8291048" cy="486046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1941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BE33D8EB-8A4C-9B4F-AEB7-413B90721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048" y="938562"/>
            <a:ext cx="5169625" cy="294206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550189B0-CBFC-BA43-B8A7-699130C24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2750" y="3880625"/>
            <a:ext cx="3238500" cy="3175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65640827-FBE2-D94B-ABBA-31C9476D5CC9}"/>
              </a:ext>
            </a:extLst>
          </p:cNvPr>
          <p:cNvSpPr txBox="1"/>
          <p:nvPr/>
        </p:nvSpPr>
        <p:spPr>
          <a:xfrm>
            <a:off x="100623" y="1280485"/>
            <a:ext cx="16003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UNITED STATES</a:t>
            </a:r>
          </a:p>
          <a:p>
            <a:pPr algn="ctr"/>
            <a:r>
              <a:rPr lang="tr-TR" dirty="0"/>
              <a:t>24MERKEZ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84CF7F8-1B66-804C-BA89-ED580E15A4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5052" y="0"/>
            <a:ext cx="52938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71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5BC34709-B7F7-7846-A4A1-2DCAC38EF5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012" y="0"/>
            <a:ext cx="3541186" cy="6858000"/>
          </a:xfrm>
          <a:prstGeom prst="rect">
            <a:avLst/>
          </a:prstGeom>
        </p:spPr>
      </p:pic>
      <p:pic>
        <p:nvPicPr>
          <p:cNvPr id="7" name="Resim 6" descr="tablo içeren bir resim&#10;&#10;Açıklama otomatik olarak oluşturuldu">
            <a:extLst>
              <a:ext uri="{FF2B5EF4-FFF2-40B4-BE49-F238E27FC236}">
                <a16:creationId xmlns:a16="http://schemas.microsoft.com/office/drawing/2014/main" id="{7669E7DC-9561-F44E-923F-6452A9A9A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7225" y="199638"/>
            <a:ext cx="4635500" cy="6235700"/>
          </a:xfrm>
          <a:prstGeom prst="rect">
            <a:avLst/>
          </a:prstGeom>
        </p:spPr>
      </p:pic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F3793E9F-69A7-284C-A6E1-8762FA87D9E7}"/>
              </a:ext>
            </a:extLst>
          </p:cNvPr>
          <p:cNvSpPr/>
          <p:nvPr/>
        </p:nvSpPr>
        <p:spPr>
          <a:xfrm>
            <a:off x="636544" y="1087395"/>
            <a:ext cx="3404116" cy="3089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>
            <a:extLst>
              <a:ext uri="{FF2B5EF4-FFF2-40B4-BE49-F238E27FC236}">
                <a16:creationId xmlns:a16="http://schemas.microsoft.com/office/drawing/2014/main" id="{650AE17F-C9CB-684A-97B6-D6D21C35AE07}"/>
              </a:ext>
            </a:extLst>
          </p:cNvPr>
          <p:cNvSpPr/>
          <p:nvPr/>
        </p:nvSpPr>
        <p:spPr>
          <a:xfrm>
            <a:off x="628547" y="3550510"/>
            <a:ext cx="3404116" cy="19358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id="{636C6D4D-8E14-564C-83FB-1BD1CC5378C5}"/>
              </a:ext>
            </a:extLst>
          </p:cNvPr>
          <p:cNvSpPr/>
          <p:nvPr/>
        </p:nvSpPr>
        <p:spPr>
          <a:xfrm>
            <a:off x="4411363" y="1396314"/>
            <a:ext cx="4287794" cy="175465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4482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BF26A9B-9C2C-9944-A725-84C086745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3429000"/>
            <a:ext cx="4445000" cy="3149600"/>
          </a:xfrm>
          <a:prstGeom prst="rect">
            <a:avLst/>
          </a:prstGeom>
        </p:spPr>
      </p:pic>
      <p:pic>
        <p:nvPicPr>
          <p:cNvPr id="9" name="Resim 8" descr="tablo içeren bir resim&#10;&#10;Açıklama otomatik olarak oluşturuldu">
            <a:extLst>
              <a:ext uri="{FF2B5EF4-FFF2-40B4-BE49-F238E27FC236}">
                <a16:creationId xmlns:a16="http://schemas.microsoft.com/office/drawing/2014/main" id="{4369A6F6-1ECF-C648-AF0A-5D736CEAD0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2200" y="2478"/>
            <a:ext cx="6959600" cy="3340100"/>
          </a:xfrm>
          <a:prstGeom prst="rect">
            <a:avLst/>
          </a:prstGeom>
        </p:spPr>
      </p:pic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574DD7F0-283D-3041-907B-ECE2C2D310AB}"/>
              </a:ext>
            </a:extLst>
          </p:cNvPr>
          <p:cNvSpPr/>
          <p:nvPr/>
        </p:nvSpPr>
        <p:spPr>
          <a:xfrm>
            <a:off x="1167884" y="1075038"/>
            <a:ext cx="6604516" cy="3089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>
            <a:extLst>
              <a:ext uri="{FF2B5EF4-FFF2-40B4-BE49-F238E27FC236}">
                <a16:creationId xmlns:a16="http://schemas.microsoft.com/office/drawing/2014/main" id="{C46848A8-16B4-B249-B3D6-73B90FD24A7B}"/>
              </a:ext>
            </a:extLst>
          </p:cNvPr>
          <p:cNvSpPr/>
          <p:nvPr/>
        </p:nvSpPr>
        <p:spPr>
          <a:xfrm>
            <a:off x="1130812" y="2252629"/>
            <a:ext cx="6604515" cy="30891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3D651E3F-360C-EC4B-B5C8-FAF2B4BD052F}"/>
              </a:ext>
            </a:extLst>
          </p:cNvPr>
          <p:cNvSpPr/>
          <p:nvPr/>
        </p:nvSpPr>
        <p:spPr>
          <a:xfrm>
            <a:off x="6299200" y="3813888"/>
            <a:ext cx="49530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6558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C423A6E1-D7FA-FF47-AB3C-FFE8C530B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1670205"/>
            <a:ext cx="5644995" cy="2991005"/>
          </a:xfrm>
          <a:prstGeom prst="rect">
            <a:avLst/>
          </a:prstGeom>
        </p:spPr>
      </p:pic>
      <p:pic>
        <p:nvPicPr>
          <p:cNvPr id="11" name="Resim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AFBD670C-6ADF-0A4E-84A1-2BDF81CC40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70205"/>
            <a:ext cx="9144000" cy="371618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EEC934D7-48B9-1E43-89E4-5087FD0D400F}"/>
              </a:ext>
            </a:extLst>
          </p:cNvPr>
          <p:cNvSpPr txBox="1"/>
          <p:nvPr/>
        </p:nvSpPr>
        <p:spPr>
          <a:xfrm>
            <a:off x="2663208" y="5765800"/>
            <a:ext cx="3817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AVUSTRALYA, AVRUPA, LATİN AMERİKA</a:t>
            </a:r>
          </a:p>
          <a:p>
            <a:pPr algn="ctr"/>
            <a:r>
              <a:rPr lang="tr-TR" dirty="0"/>
              <a:t>20MERKEZ</a:t>
            </a:r>
          </a:p>
        </p:txBody>
      </p:sp>
    </p:spTree>
    <p:extLst>
      <p:ext uri="{BB962C8B-B14F-4D97-AF65-F5344CB8AC3E}">
        <p14:creationId xmlns:p14="http://schemas.microsoft.com/office/powerpoint/2010/main" val="351022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07AB8622-83CC-AD47-97C3-D1BDF6FF38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194" y="0"/>
            <a:ext cx="3159611" cy="6858000"/>
          </a:xfrm>
          <a:prstGeom prst="rect">
            <a:avLst/>
          </a:prstGeom>
        </p:spPr>
      </p:pic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11E41749-81A9-4843-8B3A-F2B63A50F8F8}"/>
              </a:ext>
            </a:extLst>
          </p:cNvPr>
          <p:cNvSpPr/>
          <p:nvPr/>
        </p:nvSpPr>
        <p:spPr>
          <a:xfrm>
            <a:off x="2869941" y="992661"/>
            <a:ext cx="3404116" cy="19358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A7C1E687-69D0-4B49-AD91-967F75CF4DCC}"/>
              </a:ext>
            </a:extLst>
          </p:cNvPr>
          <p:cNvSpPr/>
          <p:nvPr/>
        </p:nvSpPr>
        <p:spPr>
          <a:xfrm>
            <a:off x="2869941" y="1313937"/>
            <a:ext cx="3404116" cy="19358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FAB768AB-F6C8-754E-BA49-7E3D2E23C823}"/>
              </a:ext>
            </a:extLst>
          </p:cNvPr>
          <p:cNvSpPr/>
          <p:nvPr/>
        </p:nvSpPr>
        <p:spPr>
          <a:xfrm>
            <a:off x="2869941" y="2895601"/>
            <a:ext cx="3404116" cy="378939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>
            <a:extLst>
              <a:ext uri="{FF2B5EF4-FFF2-40B4-BE49-F238E27FC236}">
                <a16:creationId xmlns:a16="http://schemas.microsoft.com/office/drawing/2014/main" id="{60B76746-BE06-9348-84DD-4BD6307BA062}"/>
              </a:ext>
            </a:extLst>
          </p:cNvPr>
          <p:cNvSpPr/>
          <p:nvPr/>
        </p:nvSpPr>
        <p:spPr>
          <a:xfrm>
            <a:off x="2869941" y="5181601"/>
            <a:ext cx="3404116" cy="36246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284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37958AE4-E39F-854E-9EDA-2C88600DA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2271"/>
            <a:ext cx="9144000" cy="4073457"/>
          </a:xfrm>
          <a:prstGeom prst="rect">
            <a:avLst/>
          </a:prstGeom>
        </p:spPr>
      </p:pic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8F7446AC-6A96-EE4E-9E79-B5217CBDA302}"/>
              </a:ext>
            </a:extLst>
          </p:cNvPr>
          <p:cNvSpPr/>
          <p:nvPr/>
        </p:nvSpPr>
        <p:spPr>
          <a:xfrm>
            <a:off x="4854558" y="2648466"/>
            <a:ext cx="4029950" cy="21830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343FB2E5-E9C9-B540-A315-DD4BC711548F}"/>
              </a:ext>
            </a:extLst>
          </p:cNvPr>
          <p:cNvSpPr/>
          <p:nvPr/>
        </p:nvSpPr>
        <p:spPr>
          <a:xfrm>
            <a:off x="4854557" y="3080953"/>
            <a:ext cx="4029949" cy="218301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0A1C2A2B-AD97-3F42-9743-5475B2D51589}"/>
              </a:ext>
            </a:extLst>
          </p:cNvPr>
          <p:cNvSpPr/>
          <p:nvPr/>
        </p:nvSpPr>
        <p:spPr>
          <a:xfrm>
            <a:off x="3632200" y="1790700"/>
            <a:ext cx="571500" cy="508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608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 descr="tablo içeren bir resim&#10;&#10;Açıklama otomatik olarak oluşturuldu">
            <a:extLst>
              <a:ext uri="{FF2B5EF4-FFF2-40B4-BE49-F238E27FC236}">
                <a16:creationId xmlns:a16="http://schemas.microsoft.com/office/drawing/2014/main" id="{7A63CE83-D89A-4644-BAFE-1D16BE1D90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099" y="1127626"/>
            <a:ext cx="7937801" cy="4191506"/>
          </a:xfrm>
          <a:prstGeom prst="rect">
            <a:avLst/>
          </a:prstGeom>
        </p:spPr>
      </p:pic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BA24D23F-7577-AF48-81BD-303353B2DC46}"/>
              </a:ext>
            </a:extLst>
          </p:cNvPr>
          <p:cNvSpPr/>
          <p:nvPr/>
        </p:nvSpPr>
        <p:spPr>
          <a:xfrm>
            <a:off x="603098" y="1808208"/>
            <a:ext cx="3968901" cy="115741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426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7AFD69DA-20BA-034C-AC1E-88BD2242FF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3368" cy="425005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E5812BE4-BCBC-7A4E-A833-044DDEF37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6537" y="2953253"/>
            <a:ext cx="4207803" cy="3904748"/>
          </a:xfrm>
          <a:prstGeom prst="rect">
            <a:avLst/>
          </a:prstGeom>
        </p:spPr>
      </p:pic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741D866E-3D37-B946-BE30-402A226B99F3}"/>
              </a:ext>
            </a:extLst>
          </p:cNvPr>
          <p:cNvSpPr/>
          <p:nvPr/>
        </p:nvSpPr>
        <p:spPr>
          <a:xfrm>
            <a:off x="-1" y="720813"/>
            <a:ext cx="5533367" cy="193587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1BFA84EA-A43B-3649-90E6-5E001E0690F2}"/>
              </a:ext>
            </a:extLst>
          </p:cNvPr>
          <p:cNvSpPr/>
          <p:nvPr/>
        </p:nvSpPr>
        <p:spPr>
          <a:xfrm>
            <a:off x="-2" y="1408665"/>
            <a:ext cx="5533367" cy="193587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2D02947F-CD74-C444-9D1F-B7CB00CEDACA}"/>
              </a:ext>
            </a:extLst>
          </p:cNvPr>
          <p:cNvSpPr/>
          <p:nvPr/>
        </p:nvSpPr>
        <p:spPr>
          <a:xfrm>
            <a:off x="-3" y="3122143"/>
            <a:ext cx="5533367" cy="193587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8626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metin içeren bir resim&#10;&#10;Açıklama otomatik olarak oluşturuldu">
            <a:extLst>
              <a:ext uri="{FF2B5EF4-FFF2-40B4-BE49-F238E27FC236}">
                <a16:creationId xmlns:a16="http://schemas.microsoft.com/office/drawing/2014/main" id="{DC548693-60DC-1444-8568-440DCFAAC3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483" y="1213160"/>
            <a:ext cx="5833034" cy="3046606"/>
          </a:xfrm>
          <a:prstGeom prst="rect">
            <a:avLst/>
          </a:prstGeom>
        </p:spPr>
      </p:pic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731D4971-BB14-A94F-85C2-7475CCE36D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317" y="4368645"/>
            <a:ext cx="2629365" cy="499661"/>
          </a:xfrm>
          <a:prstGeom prst="rect">
            <a:avLst/>
          </a:prstGeom>
        </p:spPr>
      </p:pic>
      <p:pic>
        <p:nvPicPr>
          <p:cNvPr id="7" name="Resim 6" descr="metin içeren bir resim&#10;&#10;Açıklama otomatik olarak oluşturuldu">
            <a:extLst>
              <a:ext uri="{FF2B5EF4-FFF2-40B4-BE49-F238E27FC236}">
                <a16:creationId xmlns:a16="http://schemas.microsoft.com/office/drawing/2014/main" id="{E08D50AC-75BC-8E41-A211-E3CAFD8FE7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7350" y="177800"/>
            <a:ext cx="5829300" cy="6502400"/>
          </a:xfrm>
          <a:prstGeom prst="rect">
            <a:avLst/>
          </a:prstGeom>
        </p:spPr>
      </p:pic>
      <p:sp>
        <p:nvSpPr>
          <p:cNvPr id="2" name="Metin kutusu 1">
            <a:extLst>
              <a:ext uri="{FF2B5EF4-FFF2-40B4-BE49-F238E27FC236}">
                <a16:creationId xmlns:a16="http://schemas.microsoft.com/office/drawing/2014/main" id="{878514F8-7ABE-5E4F-AE6D-1767E4EF0288}"/>
              </a:ext>
            </a:extLst>
          </p:cNvPr>
          <p:cNvSpPr txBox="1"/>
          <p:nvPr/>
        </p:nvSpPr>
        <p:spPr>
          <a:xfrm>
            <a:off x="190500" y="566829"/>
            <a:ext cx="11918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KANADA</a:t>
            </a:r>
          </a:p>
          <a:p>
            <a:pPr algn="ctr"/>
            <a:r>
              <a:rPr lang="tr-TR" dirty="0"/>
              <a:t>18MERKEZ</a:t>
            </a: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1397CF5E-B55A-164E-B677-52533B8D103F}"/>
              </a:ext>
            </a:extLst>
          </p:cNvPr>
          <p:cNvSpPr/>
          <p:nvPr/>
        </p:nvSpPr>
        <p:spPr>
          <a:xfrm>
            <a:off x="1955800" y="1765300"/>
            <a:ext cx="51562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015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C2FE68-570F-FD4F-B392-302DDEEB9D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Çıkar çatışmam yoktur. </a:t>
            </a:r>
          </a:p>
        </p:txBody>
      </p:sp>
    </p:spTree>
    <p:extLst>
      <p:ext uri="{BB962C8B-B14F-4D97-AF65-F5344CB8AC3E}">
        <p14:creationId xmlns:p14="http://schemas.microsoft.com/office/powerpoint/2010/main" val="32777957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blo içeren bir resim&#10;&#10;Açıklama otomatik olarak oluşturuldu">
            <a:extLst>
              <a:ext uri="{FF2B5EF4-FFF2-40B4-BE49-F238E27FC236}">
                <a16:creationId xmlns:a16="http://schemas.microsoft.com/office/drawing/2014/main" id="{62450C56-4183-A249-A16B-7BC4FAECA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2845" y="0"/>
            <a:ext cx="4723212" cy="5368079"/>
          </a:xfrm>
          <a:prstGeom prst="rect">
            <a:avLst/>
          </a:prstGeom>
        </p:spPr>
      </p:pic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450EC675-8044-2F47-859D-C8BA1CDDCF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2845" y="5256871"/>
            <a:ext cx="4723211" cy="1511919"/>
          </a:xfrm>
          <a:prstGeom prst="rect">
            <a:avLst/>
          </a:prstGeom>
        </p:spPr>
      </p:pic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94ED9BD6-351A-F64B-A91C-D89B07D4753E}"/>
              </a:ext>
            </a:extLst>
          </p:cNvPr>
          <p:cNvSpPr/>
          <p:nvPr/>
        </p:nvSpPr>
        <p:spPr>
          <a:xfrm>
            <a:off x="2207943" y="667266"/>
            <a:ext cx="4723211" cy="17299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7695CA1F-7265-3D46-B0C5-2EABAB589179}"/>
              </a:ext>
            </a:extLst>
          </p:cNvPr>
          <p:cNvSpPr/>
          <p:nvPr/>
        </p:nvSpPr>
        <p:spPr>
          <a:xfrm>
            <a:off x="2203040" y="840260"/>
            <a:ext cx="4723211" cy="17299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3FE6A5C8-3BB7-1941-93BB-0E5FAFD99961}"/>
              </a:ext>
            </a:extLst>
          </p:cNvPr>
          <p:cNvSpPr/>
          <p:nvPr/>
        </p:nvSpPr>
        <p:spPr>
          <a:xfrm>
            <a:off x="2212845" y="2080055"/>
            <a:ext cx="4723211" cy="17299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1361A24F-84F9-0A47-B901-BF72E4E08D65}"/>
              </a:ext>
            </a:extLst>
          </p:cNvPr>
          <p:cNvSpPr/>
          <p:nvPr/>
        </p:nvSpPr>
        <p:spPr>
          <a:xfrm>
            <a:off x="2203039" y="3342503"/>
            <a:ext cx="4723211" cy="17299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>
            <a:extLst>
              <a:ext uri="{FF2B5EF4-FFF2-40B4-BE49-F238E27FC236}">
                <a16:creationId xmlns:a16="http://schemas.microsoft.com/office/drawing/2014/main" id="{B5C88836-965F-1648-BC4C-C5BF91CF8E8B}"/>
              </a:ext>
            </a:extLst>
          </p:cNvPr>
          <p:cNvSpPr/>
          <p:nvPr/>
        </p:nvSpPr>
        <p:spPr>
          <a:xfrm>
            <a:off x="2203038" y="5728485"/>
            <a:ext cx="4723211" cy="17299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id="{1F1B387F-A8D2-D94D-8537-97B294A76030}"/>
              </a:ext>
            </a:extLst>
          </p:cNvPr>
          <p:cNvSpPr/>
          <p:nvPr/>
        </p:nvSpPr>
        <p:spPr>
          <a:xfrm>
            <a:off x="2203037" y="6175388"/>
            <a:ext cx="4723211" cy="17299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5336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83F635DF-0E15-5143-BF9B-3B08747759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027" y="573977"/>
            <a:ext cx="5795145" cy="5567246"/>
          </a:xfrm>
          <a:prstGeom prst="rect">
            <a:avLst/>
          </a:prstGeom>
        </p:spPr>
      </p:pic>
      <p:cxnSp>
        <p:nvCxnSpPr>
          <p:cNvPr id="4" name="Düz Bağlayıcı 3">
            <a:extLst>
              <a:ext uri="{FF2B5EF4-FFF2-40B4-BE49-F238E27FC236}">
                <a16:creationId xmlns:a16="http://schemas.microsoft.com/office/drawing/2014/main" id="{AC8CF999-82DD-ED41-87C0-7F81C71F9ED6}"/>
              </a:ext>
            </a:extLst>
          </p:cNvPr>
          <p:cNvCxnSpPr>
            <a:cxnSpLocks/>
          </p:cNvCxnSpPr>
          <p:nvPr/>
        </p:nvCxnSpPr>
        <p:spPr>
          <a:xfrm>
            <a:off x="3162300" y="1828800"/>
            <a:ext cx="4307272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A85011B9-F114-6443-99AE-CBBFF51E73EF}"/>
              </a:ext>
            </a:extLst>
          </p:cNvPr>
          <p:cNvSpPr/>
          <p:nvPr/>
        </p:nvSpPr>
        <p:spPr>
          <a:xfrm>
            <a:off x="2819400" y="1651000"/>
            <a:ext cx="342900" cy="355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0587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C61BDAE4-3975-5C40-9643-7D35EC9FA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288" y="2203255"/>
            <a:ext cx="7995424" cy="4112829"/>
          </a:xfrm>
          <a:prstGeom prst="rect">
            <a:avLst/>
          </a:prstGeom>
        </p:spPr>
      </p:pic>
      <p:pic>
        <p:nvPicPr>
          <p:cNvPr id="6" name="Resim 5" descr="metin içeren bir resim&#10;&#10;Açıklama otomatik olarak oluşturuldu">
            <a:extLst>
              <a:ext uri="{FF2B5EF4-FFF2-40B4-BE49-F238E27FC236}">
                <a16:creationId xmlns:a16="http://schemas.microsoft.com/office/drawing/2014/main" id="{EF990F07-9834-2F43-8761-01375EBB7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083" y="190290"/>
            <a:ext cx="6438900" cy="2019300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6E221B95-7240-3D4A-8D26-39FCA924FC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527" y="6452125"/>
            <a:ext cx="1710473" cy="40587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2899D83C-8CD7-B141-B088-72DDC6CA2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1814" y="0"/>
            <a:ext cx="2049037" cy="205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819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19646C9-C938-E34A-B331-74FAC7B54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07632"/>
            <a:ext cx="9144000" cy="4842736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4965C072-2754-F44D-A41C-0F8FCB494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527" y="6452125"/>
            <a:ext cx="1710473" cy="4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0613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 descr="tablo içeren bir resim&#10;&#10;Açıklama otomatik olarak oluşturuldu">
            <a:extLst>
              <a:ext uri="{FF2B5EF4-FFF2-40B4-BE49-F238E27FC236}">
                <a16:creationId xmlns:a16="http://schemas.microsoft.com/office/drawing/2014/main" id="{B776D1A4-847B-234D-9A36-3C8DB7DE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2940"/>
            <a:ext cx="9144000" cy="5532120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5390B3E4-4E7B-354A-B424-0EA991583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527" y="6452125"/>
            <a:ext cx="1710473" cy="4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3326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063ED5A-919F-4F41-B853-0EF943E0BB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473" y="0"/>
            <a:ext cx="5846702" cy="672418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74C59558-D250-1B41-B635-242E33BF5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527" y="6452125"/>
            <a:ext cx="1710473" cy="4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12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4F875C3-739A-BC42-B5B6-86EB0CB86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89" y="697260"/>
            <a:ext cx="8388621" cy="5101373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411E0B31-C787-8440-9148-92DE8E702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33527" y="6452125"/>
            <a:ext cx="1710473" cy="405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460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31E2B2A5-A0CD-264B-885F-A5B5B05858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583" y="1360975"/>
            <a:ext cx="8570233" cy="368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2156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4C8A82B3-D807-A74A-AE1D-AFC82F01A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46147"/>
            <a:ext cx="9144000" cy="3965705"/>
          </a:xfrm>
          <a:prstGeom prst="rect">
            <a:avLst/>
          </a:prstGeom>
        </p:spPr>
      </p:pic>
      <p:sp>
        <p:nvSpPr>
          <p:cNvPr id="2" name="Dikdörtgen 1">
            <a:extLst>
              <a:ext uri="{FF2B5EF4-FFF2-40B4-BE49-F238E27FC236}">
                <a16:creationId xmlns:a16="http://schemas.microsoft.com/office/drawing/2014/main" id="{715A577E-BB29-AC45-B3C0-864B8661FDA6}"/>
              </a:ext>
            </a:extLst>
          </p:cNvPr>
          <p:cNvSpPr/>
          <p:nvPr/>
        </p:nvSpPr>
        <p:spPr>
          <a:xfrm>
            <a:off x="1625600" y="1727200"/>
            <a:ext cx="444500" cy="302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id="{4E47474B-E558-6F42-B418-16D102DEFE45}"/>
              </a:ext>
            </a:extLst>
          </p:cNvPr>
          <p:cNvSpPr/>
          <p:nvPr/>
        </p:nvSpPr>
        <p:spPr>
          <a:xfrm>
            <a:off x="3473450" y="1727200"/>
            <a:ext cx="444500" cy="30226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2353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B2234B1-4BF9-8648-A746-B21FCC904F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5673"/>
            <a:ext cx="9144000" cy="6206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492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144D514A-8084-8947-8AA9-4DC2E70C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565"/>
            <a:ext cx="9144000" cy="4861816"/>
          </a:xfrm>
          <a:prstGeom prst="rect">
            <a:avLst/>
          </a:prstGeom>
        </p:spPr>
      </p:pic>
      <p:pic>
        <p:nvPicPr>
          <p:cNvPr id="13" name="Resim 12" descr="metin içeren bir resim&#10;&#10;Açıklama otomatik olarak oluşturuldu">
            <a:extLst>
              <a:ext uri="{FF2B5EF4-FFF2-40B4-BE49-F238E27FC236}">
                <a16:creationId xmlns:a16="http://schemas.microsoft.com/office/drawing/2014/main" id="{57ECB83A-1A06-9446-B0E6-5FB6FFBE8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0015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B2F2FDCB-F456-B14E-978E-1C078BC4D2A8}"/>
              </a:ext>
            </a:extLst>
          </p:cNvPr>
          <p:cNvSpPr txBox="1"/>
          <p:nvPr/>
        </p:nvSpPr>
        <p:spPr>
          <a:xfrm>
            <a:off x="7348653" y="64677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2020 AF</a:t>
            </a:r>
          </a:p>
        </p:txBody>
      </p:sp>
      <p:sp>
        <p:nvSpPr>
          <p:cNvPr id="5" name="Yuvarlatılmış Dikdörtgen 4">
            <a:extLst>
              <a:ext uri="{FF2B5EF4-FFF2-40B4-BE49-F238E27FC236}">
                <a16:creationId xmlns:a16="http://schemas.microsoft.com/office/drawing/2014/main" id="{74E3AFFA-0550-8049-BD5B-602E9F09179F}"/>
              </a:ext>
            </a:extLst>
          </p:cNvPr>
          <p:cNvSpPr/>
          <p:nvPr/>
        </p:nvSpPr>
        <p:spPr>
          <a:xfrm>
            <a:off x="0" y="1609387"/>
            <a:ext cx="7961971" cy="114496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EEF8B13F-4832-8E44-8FD2-06F72D3D677C}"/>
              </a:ext>
            </a:extLst>
          </p:cNvPr>
          <p:cNvSpPr/>
          <p:nvPr/>
        </p:nvSpPr>
        <p:spPr>
          <a:xfrm>
            <a:off x="18587" y="3218991"/>
            <a:ext cx="7887629" cy="114496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DEE69C4C-9E26-C74F-A50D-45646185DBFF}"/>
              </a:ext>
            </a:extLst>
          </p:cNvPr>
          <p:cNvSpPr/>
          <p:nvPr/>
        </p:nvSpPr>
        <p:spPr>
          <a:xfrm>
            <a:off x="-14865" y="4627650"/>
            <a:ext cx="7961971" cy="1144964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7151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144D514A-8084-8947-8AA9-4DC2E70C62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60565"/>
            <a:ext cx="9144000" cy="4861816"/>
          </a:xfrm>
          <a:prstGeom prst="rect">
            <a:avLst/>
          </a:prstGeom>
        </p:spPr>
      </p:pic>
      <p:pic>
        <p:nvPicPr>
          <p:cNvPr id="13" name="Resim 12" descr="metin içeren bir resim&#10;&#10;Açıklama otomatik olarak oluşturuldu">
            <a:extLst>
              <a:ext uri="{FF2B5EF4-FFF2-40B4-BE49-F238E27FC236}">
                <a16:creationId xmlns:a16="http://schemas.microsoft.com/office/drawing/2014/main" id="{57ECB83A-1A06-9446-B0E6-5FB6FFBE8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1200150"/>
          </a:xfrm>
          <a:prstGeom prst="rect">
            <a:avLst/>
          </a:prstGeom>
        </p:spPr>
      </p:pic>
      <p:sp>
        <p:nvSpPr>
          <p:cNvPr id="14" name="Metin kutusu 13">
            <a:extLst>
              <a:ext uri="{FF2B5EF4-FFF2-40B4-BE49-F238E27FC236}">
                <a16:creationId xmlns:a16="http://schemas.microsoft.com/office/drawing/2014/main" id="{B2F2FDCB-F456-B14E-978E-1C078BC4D2A8}"/>
              </a:ext>
            </a:extLst>
          </p:cNvPr>
          <p:cNvSpPr txBox="1"/>
          <p:nvPr/>
        </p:nvSpPr>
        <p:spPr>
          <a:xfrm>
            <a:off x="7348653" y="646770"/>
            <a:ext cx="1202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400" b="1" dirty="0"/>
              <a:t>2020 AF</a:t>
            </a:r>
          </a:p>
        </p:txBody>
      </p:sp>
      <p:sp>
        <p:nvSpPr>
          <p:cNvPr id="2" name="Yuvarlatılmış Dikdörtgen 1">
            <a:extLst>
              <a:ext uri="{FF2B5EF4-FFF2-40B4-BE49-F238E27FC236}">
                <a16:creationId xmlns:a16="http://schemas.microsoft.com/office/drawing/2014/main" id="{1C39172F-71DC-7A4C-9696-8B33865746C3}"/>
              </a:ext>
            </a:extLst>
          </p:cNvPr>
          <p:cNvSpPr/>
          <p:nvPr/>
        </p:nvSpPr>
        <p:spPr>
          <a:xfrm>
            <a:off x="7858897" y="3855308"/>
            <a:ext cx="692329" cy="345989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>
            <a:extLst>
              <a:ext uri="{FF2B5EF4-FFF2-40B4-BE49-F238E27FC236}">
                <a16:creationId xmlns:a16="http://schemas.microsoft.com/office/drawing/2014/main" id="{77B72ED5-031F-CC41-B48F-715156001E6F}"/>
              </a:ext>
            </a:extLst>
          </p:cNvPr>
          <p:cNvSpPr txBox="1"/>
          <p:nvPr/>
        </p:nvSpPr>
        <p:spPr>
          <a:xfrm>
            <a:off x="7898878" y="3843636"/>
            <a:ext cx="65234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tr-TR" b="1" dirty="0"/>
              <a:t>I (?!)   </a:t>
            </a:r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B5BA1BD6-CD64-FE42-BD46-F7334A3A8EB7}"/>
              </a:ext>
            </a:extLst>
          </p:cNvPr>
          <p:cNvSpPr/>
          <p:nvPr/>
        </p:nvSpPr>
        <p:spPr>
          <a:xfrm>
            <a:off x="1869989" y="3855308"/>
            <a:ext cx="897925" cy="210065"/>
          </a:xfrm>
          <a:prstGeom prst="roundRect">
            <a:avLst/>
          </a:prstGeom>
          <a:noFill/>
          <a:ln w="444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064E1E5-59B9-C34E-B547-ADFF3939EF0F}"/>
              </a:ext>
            </a:extLst>
          </p:cNvPr>
          <p:cNvSpPr txBox="1"/>
          <p:nvPr/>
        </p:nvSpPr>
        <p:spPr>
          <a:xfrm>
            <a:off x="2928450" y="3855308"/>
            <a:ext cx="3873791" cy="27699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u="sng" dirty="0">
                <a:solidFill>
                  <a:srgbClr val="FF0000"/>
                </a:solidFill>
              </a:rPr>
              <a:t>EAST-AFNET 4, STOP-AF First, Cryo-FIRST, Early-AF</a:t>
            </a:r>
            <a:r>
              <a:rPr lang="tr-TR" sz="1200" b="1" i="1" u="sng" dirty="0">
                <a:solidFill>
                  <a:srgbClr val="FF0000"/>
                </a:solidFill>
              </a:rPr>
              <a:t> (?)</a:t>
            </a:r>
          </a:p>
        </p:txBody>
      </p:sp>
    </p:spTree>
    <p:extLst>
      <p:ext uri="{BB962C8B-B14F-4D97-AF65-F5344CB8AC3E}">
        <p14:creationId xmlns:p14="http://schemas.microsoft.com/office/powerpoint/2010/main" val="207704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7" grpId="0" animBg="1"/>
      <p:bldP spid="7" grpId="1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603CC2F-10A9-0945-9598-EFF5231F7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Kimlere Erken </a:t>
            </a:r>
            <a:r>
              <a:rPr lang="tr-TR" dirty="0" err="1">
                <a:solidFill>
                  <a:srgbClr val="FF0000"/>
                </a:solidFill>
              </a:rPr>
              <a:t>Ritm</a:t>
            </a:r>
            <a:r>
              <a:rPr lang="tr-TR" dirty="0">
                <a:solidFill>
                  <a:srgbClr val="FF0000"/>
                </a:solidFill>
              </a:rPr>
              <a:t> Kontrolü?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F85C71-6E92-AB4A-A288-49AFA1AAC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/>
          <a:lstStyle/>
          <a:p>
            <a:r>
              <a:rPr lang="tr-TR" u="sng" dirty="0"/>
              <a:t>EAST-AFNET 4: </a:t>
            </a:r>
            <a:r>
              <a:rPr lang="tr-TR" dirty="0"/>
              <a:t>Neredeyse herkese (70 yaş, CHA</a:t>
            </a:r>
            <a:r>
              <a:rPr lang="tr-TR" baseline="-25000" dirty="0"/>
              <a:t>2</a:t>
            </a:r>
            <a:r>
              <a:rPr lang="tr-TR" dirty="0"/>
              <a:t>DS</a:t>
            </a:r>
            <a:r>
              <a:rPr lang="tr-TR" baseline="-25000" dirty="0"/>
              <a:t>2</a:t>
            </a:r>
            <a:r>
              <a:rPr lang="tr-TR" dirty="0"/>
              <a:t>-VASc skoru 3-5!!)</a:t>
            </a:r>
          </a:p>
          <a:p>
            <a:endParaRPr lang="tr-TR" dirty="0"/>
          </a:p>
          <a:p>
            <a:r>
              <a:rPr lang="tr-TR" u="sng" dirty="0"/>
              <a:t>CRYO-RF çalışmaları: </a:t>
            </a:r>
            <a:r>
              <a:rPr lang="tr-TR" dirty="0"/>
              <a:t>Erken AF &lt; 1yıl (Özellikle </a:t>
            </a:r>
            <a:r>
              <a:rPr lang="tr-TR" dirty="0" err="1"/>
              <a:t>PAF’lar</a:t>
            </a:r>
            <a:r>
              <a:rPr lang="tr-TR" dirty="0"/>
              <a:t>), AF </a:t>
            </a:r>
            <a:r>
              <a:rPr lang="tr-TR" dirty="0" err="1"/>
              <a:t>ablasyonu</a:t>
            </a:r>
            <a:r>
              <a:rPr lang="tr-TR" dirty="0"/>
              <a:t> AF </a:t>
            </a:r>
            <a:r>
              <a:rPr lang="tr-TR" dirty="0" err="1"/>
              <a:t>rekürrenslerini</a:t>
            </a:r>
            <a:r>
              <a:rPr lang="tr-TR" dirty="0"/>
              <a:t> azaltıyor</a:t>
            </a:r>
          </a:p>
        </p:txBody>
      </p:sp>
    </p:spTree>
    <p:extLst>
      <p:ext uri="{BB962C8B-B14F-4D97-AF65-F5344CB8AC3E}">
        <p14:creationId xmlns:p14="http://schemas.microsoft.com/office/powerpoint/2010/main" val="41158815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>
            <a:extLst>
              <a:ext uri="{FF2B5EF4-FFF2-40B4-BE49-F238E27FC236}">
                <a16:creationId xmlns:a16="http://schemas.microsoft.com/office/drawing/2014/main" id="{47A53644-357B-7C49-BBA3-435ABDDDC582}"/>
              </a:ext>
            </a:extLst>
          </p:cNvPr>
          <p:cNvSpPr txBox="1"/>
          <p:nvPr/>
        </p:nvSpPr>
        <p:spPr>
          <a:xfrm>
            <a:off x="4115132" y="4972903"/>
            <a:ext cx="4089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4800" dirty="0">
                <a:solidFill>
                  <a:schemeClr val="accent2"/>
                </a:solidFill>
              </a:rPr>
              <a:t>TEŞEKKÜRLER…</a:t>
            </a:r>
          </a:p>
        </p:txBody>
      </p:sp>
    </p:spTree>
    <p:extLst>
      <p:ext uri="{BB962C8B-B14F-4D97-AF65-F5344CB8AC3E}">
        <p14:creationId xmlns:p14="http://schemas.microsoft.com/office/powerpoint/2010/main" val="1074399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06D0D3C8-9D9D-E741-A785-681BBA1E92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22" y="797852"/>
            <a:ext cx="4285603" cy="2328658"/>
          </a:xfrm>
          <a:prstGeom prst="rect">
            <a:avLst/>
          </a:prstGeom>
        </p:spPr>
      </p:pic>
      <p:pic>
        <p:nvPicPr>
          <p:cNvPr id="9" name="Resim 8" descr="metin içeren bir resim&#10;&#10;Açıklama otomatik olarak oluşturuldu">
            <a:extLst>
              <a:ext uri="{FF2B5EF4-FFF2-40B4-BE49-F238E27FC236}">
                <a16:creationId xmlns:a16="http://schemas.microsoft.com/office/drawing/2014/main" id="{83631D10-F75E-8F4D-83B2-48E6DC7A0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22" y="3731490"/>
            <a:ext cx="4118484" cy="2134052"/>
          </a:xfrm>
          <a:prstGeom prst="rect">
            <a:avLst/>
          </a:prstGeom>
        </p:spPr>
      </p:pic>
      <p:pic>
        <p:nvPicPr>
          <p:cNvPr id="11" name="Resim 10" descr="metin içeren bir resim&#10;&#10;Açıklama otomatik olarak oluşturuldu">
            <a:extLst>
              <a:ext uri="{FF2B5EF4-FFF2-40B4-BE49-F238E27FC236}">
                <a16:creationId xmlns:a16="http://schemas.microsoft.com/office/drawing/2014/main" id="{0069461E-1B53-9D48-B0E5-2B9FE4B41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0625" y="3731490"/>
            <a:ext cx="4293466" cy="2328658"/>
          </a:xfrm>
          <a:prstGeom prst="rect">
            <a:avLst/>
          </a:prstGeom>
        </p:spPr>
      </p:pic>
      <p:pic>
        <p:nvPicPr>
          <p:cNvPr id="13" name="Resim 12" descr="metin içeren bir resim&#10;&#10;Açıklama otomatik olarak oluşturuldu">
            <a:extLst>
              <a:ext uri="{FF2B5EF4-FFF2-40B4-BE49-F238E27FC236}">
                <a16:creationId xmlns:a16="http://schemas.microsoft.com/office/drawing/2014/main" id="{1499E44F-2A84-3B45-B119-E6693AA791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153390"/>
            <a:ext cx="4362426" cy="213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102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metin içeren bir resim&#10;&#10;Açıklama otomatik olarak oluşturuldu">
            <a:extLst>
              <a:ext uri="{FF2B5EF4-FFF2-40B4-BE49-F238E27FC236}">
                <a16:creationId xmlns:a16="http://schemas.microsoft.com/office/drawing/2014/main" id="{7F2B2020-73C0-3840-8895-81C1800D89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9924" y="561775"/>
            <a:ext cx="4964151" cy="286722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F9F5209-2F83-884E-8A1E-942DD4DD6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599" y="3429000"/>
            <a:ext cx="3098800" cy="317500"/>
          </a:xfrm>
          <a:prstGeom prst="rect">
            <a:avLst/>
          </a:prstGeom>
        </p:spPr>
      </p:pic>
      <p:pic>
        <p:nvPicPr>
          <p:cNvPr id="3" name="Resim 2">
            <a:extLst>
              <a:ext uri="{FF2B5EF4-FFF2-40B4-BE49-F238E27FC236}">
                <a16:creationId xmlns:a16="http://schemas.microsoft.com/office/drawing/2014/main" id="{D59FC995-5F01-5F44-9DD0-6790862E1A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3478" y="0"/>
            <a:ext cx="5157043" cy="68580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D94B7C42-1408-8B46-B318-D4798EC30E1B}"/>
              </a:ext>
            </a:extLst>
          </p:cNvPr>
          <p:cNvSpPr txBox="1"/>
          <p:nvPr/>
        </p:nvSpPr>
        <p:spPr>
          <a:xfrm>
            <a:off x="230333" y="238609"/>
            <a:ext cx="13617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r-TR" dirty="0"/>
              <a:t>AVRUPA</a:t>
            </a:r>
          </a:p>
          <a:p>
            <a:pPr algn="ctr"/>
            <a:r>
              <a:rPr lang="tr-TR" dirty="0"/>
              <a:t>135 MERKEZ</a:t>
            </a:r>
          </a:p>
        </p:txBody>
      </p:sp>
    </p:spTree>
    <p:extLst>
      <p:ext uri="{BB962C8B-B14F-4D97-AF65-F5344CB8AC3E}">
        <p14:creationId xmlns:p14="http://schemas.microsoft.com/office/powerpoint/2010/main" val="3507543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B9B687B-A6EC-5742-A3A3-1712D19BC1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9590" y="0"/>
            <a:ext cx="4895386" cy="3280951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B8AB813A-E688-5946-B12F-FB981E3FE3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83" y="3280951"/>
            <a:ext cx="8873226" cy="3523784"/>
          </a:xfrm>
          <a:prstGeom prst="rect">
            <a:avLst/>
          </a:prstGeom>
        </p:spPr>
      </p:pic>
      <p:cxnSp>
        <p:nvCxnSpPr>
          <p:cNvPr id="11" name="Düz Bağlayıcı 10">
            <a:extLst>
              <a:ext uri="{FF2B5EF4-FFF2-40B4-BE49-F238E27FC236}">
                <a16:creationId xmlns:a16="http://schemas.microsoft.com/office/drawing/2014/main" id="{F93A7E9B-9A46-9F4C-BE3D-323C49A779F0}"/>
              </a:ext>
            </a:extLst>
          </p:cNvPr>
          <p:cNvCxnSpPr/>
          <p:nvPr/>
        </p:nvCxnSpPr>
        <p:spPr>
          <a:xfrm flipV="1">
            <a:off x="1873405" y="3010829"/>
            <a:ext cx="1115122" cy="270122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>
            <a:extLst>
              <a:ext uri="{FF2B5EF4-FFF2-40B4-BE49-F238E27FC236}">
                <a16:creationId xmlns:a16="http://schemas.microsoft.com/office/drawing/2014/main" id="{8AC587FC-7D3F-9F40-A538-A8C20517CD92}"/>
              </a:ext>
            </a:extLst>
          </p:cNvPr>
          <p:cNvSpPr/>
          <p:nvPr/>
        </p:nvSpPr>
        <p:spPr>
          <a:xfrm>
            <a:off x="321829" y="3551073"/>
            <a:ext cx="1694540" cy="3253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FAAF3E3-C069-5A4D-B9C7-50F636840269}"/>
              </a:ext>
            </a:extLst>
          </p:cNvPr>
          <p:cNvSpPr/>
          <p:nvPr/>
        </p:nvSpPr>
        <p:spPr>
          <a:xfrm>
            <a:off x="1739590" y="3577050"/>
            <a:ext cx="1694540" cy="325366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874BACC-F81A-1B49-9EE9-4065E7796060}"/>
              </a:ext>
            </a:extLst>
          </p:cNvPr>
          <p:cNvSpPr/>
          <p:nvPr/>
        </p:nvSpPr>
        <p:spPr>
          <a:xfrm>
            <a:off x="4015332" y="3577050"/>
            <a:ext cx="1694540" cy="3253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B060F92-31B6-D043-99DB-BAEC5C7CAF54}"/>
              </a:ext>
            </a:extLst>
          </p:cNvPr>
          <p:cNvSpPr/>
          <p:nvPr/>
        </p:nvSpPr>
        <p:spPr>
          <a:xfrm>
            <a:off x="5339306" y="3604338"/>
            <a:ext cx="1694540" cy="3253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121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5A68A63F-9F37-874F-814D-A31497B4D7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238" y="0"/>
            <a:ext cx="7445523" cy="6858000"/>
          </a:xfrm>
          <a:prstGeom prst="rect">
            <a:avLst/>
          </a:prstGeom>
        </p:spPr>
      </p:pic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CCE5EBB9-A2C5-6542-8AFD-F578DD684C8B}"/>
              </a:ext>
            </a:extLst>
          </p:cNvPr>
          <p:cNvSpPr/>
          <p:nvPr/>
        </p:nvSpPr>
        <p:spPr>
          <a:xfrm>
            <a:off x="886310" y="1013254"/>
            <a:ext cx="7343291" cy="1977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94070813-D62F-7C45-8973-8130B7E64CD0}"/>
              </a:ext>
            </a:extLst>
          </p:cNvPr>
          <p:cNvSpPr/>
          <p:nvPr/>
        </p:nvSpPr>
        <p:spPr>
          <a:xfrm>
            <a:off x="871540" y="1550772"/>
            <a:ext cx="7343291" cy="751705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>
            <a:extLst>
              <a:ext uri="{FF2B5EF4-FFF2-40B4-BE49-F238E27FC236}">
                <a16:creationId xmlns:a16="http://schemas.microsoft.com/office/drawing/2014/main" id="{B79132D1-7A0F-6842-830D-FF1AE31F9545}"/>
              </a:ext>
            </a:extLst>
          </p:cNvPr>
          <p:cNvSpPr/>
          <p:nvPr/>
        </p:nvSpPr>
        <p:spPr>
          <a:xfrm>
            <a:off x="886309" y="2870886"/>
            <a:ext cx="7343291" cy="1977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Dikdörtgen 9">
            <a:extLst>
              <a:ext uri="{FF2B5EF4-FFF2-40B4-BE49-F238E27FC236}">
                <a16:creationId xmlns:a16="http://schemas.microsoft.com/office/drawing/2014/main" id="{A69578E1-77AD-3A49-92E1-1AD4AFE52DF1}"/>
              </a:ext>
            </a:extLst>
          </p:cNvPr>
          <p:cNvSpPr/>
          <p:nvPr/>
        </p:nvSpPr>
        <p:spPr>
          <a:xfrm>
            <a:off x="878069" y="4501990"/>
            <a:ext cx="7343291" cy="1977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1" name="Yuvarlatılmış Dikdörtgen 10">
            <a:extLst>
              <a:ext uri="{FF2B5EF4-FFF2-40B4-BE49-F238E27FC236}">
                <a16:creationId xmlns:a16="http://schemas.microsoft.com/office/drawing/2014/main" id="{91F133DE-EB95-EE4D-81D4-D48193E30BEC}"/>
              </a:ext>
            </a:extLst>
          </p:cNvPr>
          <p:cNvSpPr/>
          <p:nvPr/>
        </p:nvSpPr>
        <p:spPr>
          <a:xfrm>
            <a:off x="902783" y="5268106"/>
            <a:ext cx="7343291" cy="1977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Yuvarlatılmış Dikdörtgen 11">
            <a:extLst>
              <a:ext uri="{FF2B5EF4-FFF2-40B4-BE49-F238E27FC236}">
                <a16:creationId xmlns:a16="http://schemas.microsoft.com/office/drawing/2014/main" id="{3E34DB4A-D9F9-C94C-B5BC-0C34E770C9E1}"/>
              </a:ext>
            </a:extLst>
          </p:cNvPr>
          <p:cNvSpPr/>
          <p:nvPr/>
        </p:nvSpPr>
        <p:spPr>
          <a:xfrm>
            <a:off x="878069" y="5638808"/>
            <a:ext cx="7343291" cy="1977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Yuvarlatılmış Dikdörtgen 8">
            <a:extLst>
              <a:ext uri="{FF2B5EF4-FFF2-40B4-BE49-F238E27FC236}">
                <a16:creationId xmlns:a16="http://schemas.microsoft.com/office/drawing/2014/main" id="{8B1367ED-CB6C-7443-AFEF-3ED0D6B16B9B}"/>
              </a:ext>
            </a:extLst>
          </p:cNvPr>
          <p:cNvSpPr/>
          <p:nvPr/>
        </p:nvSpPr>
        <p:spPr>
          <a:xfrm>
            <a:off x="886308" y="2302477"/>
            <a:ext cx="7343291" cy="1977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Yuvarlatılmış Dikdörtgen 12">
            <a:extLst>
              <a:ext uri="{FF2B5EF4-FFF2-40B4-BE49-F238E27FC236}">
                <a16:creationId xmlns:a16="http://schemas.microsoft.com/office/drawing/2014/main" id="{B231B809-7B01-5B41-B1E1-02AAE03A1933}"/>
              </a:ext>
            </a:extLst>
          </p:cNvPr>
          <p:cNvSpPr/>
          <p:nvPr/>
        </p:nvSpPr>
        <p:spPr>
          <a:xfrm>
            <a:off x="886310" y="2494454"/>
            <a:ext cx="7343291" cy="1977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Yuvarlatılmış Dikdörtgen 13">
            <a:extLst>
              <a:ext uri="{FF2B5EF4-FFF2-40B4-BE49-F238E27FC236}">
                <a16:creationId xmlns:a16="http://schemas.microsoft.com/office/drawing/2014/main" id="{ACE57919-844D-DD46-BEBE-C56E5E87D43D}"/>
              </a:ext>
            </a:extLst>
          </p:cNvPr>
          <p:cNvSpPr/>
          <p:nvPr/>
        </p:nvSpPr>
        <p:spPr>
          <a:xfrm>
            <a:off x="886308" y="4304281"/>
            <a:ext cx="7343291" cy="197708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7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9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 descr="tablo içeren bir resim&#10;&#10;Açıklama otomatik olarak oluşturuldu">
            <a:extLst>
              <a:ext uri="{FF2B5EF4-FFF2-40B4-BE49-F238E27FC236}">
                <a16:creationId xmlns:a16="http://schemas.microsoft.com/office/drawing/2014/main" id="{1743DF75-14FB-DB4D-A299-812F116B1B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050" y="908050"/>
            <a:ext cx="8851900" cy="5041900"/>
          </a:xfrm>
          <a:prstGeom prst="rect">
            <a:avLst/>
          </a:prstGeom>
        </p:spPr>
      </p:pic>
      <p:sp>
        <p:nvSpPr>
          <p:cNvPr id="6" name="Yuvarlatılmış Dikdörtgen 5">
            <a:extLst>
              <a:ext uri="{FF2B5EF4-FFF2-40B4-BE49-F238E27FC236}">
                <a16:creationId xmlns:a16="http://schemas.microsoft.com/office/drawing/2014/main" id="{4393DDE2-D56B-3E4B-AC6B-4597F38B0F3C}"/>
              </a:ext>
            </a:extLst>
          </p:cNvPr>
          <p:cNvSpPr/>
          <p:nvPr/>
        </p:nvSpPr>
        <p:spPr>
          <a:xfrm>
            <a:off x="195478" y="1655804"/>
            <a:ext cx="8750815" cy="37070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>
            <a:extLst>
              <a:ext uri="{FF2B5EF4-FFF2-40B4-BE49-F238E27FC236}">
                <a16:creationId xmlns:a16="http://schemas.microsoft.com/office/drawing/2014/main" id="{649D4BBE-266C-764F-87BC-B4A6F8580950}"/>
              </a:ext>
            </a:extLst>
          </p:cNvPr>
          <p:cNvSpPr/>
          <p:nvPr/>
        </p:nvSpPr>
        <p:spPr>
          <a:xfrm>
            <a:off x="199594" y="3464014"/>
            <a:ext cx="8750815" cy="280083"/>
          </a:xfrm>
          <a:prstGeom prst="roundRect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CA0A1359-BB6A-E248-A59E-C2D52F6C4F57}"/>
              </a:ext>
            </a:extLst>
          </p:cNvPr>
          <p:cNvSpPr txBox="1"/>
          <p:nvPr/>
        </p:nvSpPr>
        <p:spPr>
          <a:xfrm>
            <a:off x="7680293" y="1727492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p=0.005</a:t>
            </a:r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8148DA3B-A69C-F246-B675-5087E3047CC6}"/>
              </a:ext>
            </a:extLst>
          </p:cNvPr>
          <p:cNvSpPr txBox="1"/>
          <p:nvPr/>
        </p:nvSpPr>
        <p:spPr>
          <a:xfrm>
            <a:off x="6849616" y="3429000"/>
            <a:ext cx="830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p=0.23</a:t>
            </a:r>
          </a:p>
        </p:txBody>
      </p:sp>
    </p:spTree>
    <p:extLst>
      <p:ext uri="{BB962C8B-B14F-4D97-AF65-F5344CB8AC3E}">
        <p14:creationId xmlns:p14="http://schemas.microsoft.com/office/powerpoint/2010/main" val="3673182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4DA1E631-E024-0242-824C-4CB105D3B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606" y="280948"/>
            <a:ext cx="5590788" cy="5988103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25E3210A-CC62-764F-8235-759A920EF36A}"/>
              </a:ext>
            </a:extLst>
          </p:cNvPr>
          <p:cNvSpPr txBox="1"/>
          <p:nvPr/>
        </p:nvSpPr>
        <p:spPr>
          <a:xfrm>
            <a:off x="4189961" y="1705190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/>
              <a:t>p=0.005</a:t>
            </a:r>
          </a:p>
        </p:txBody>
      </p:sp>
    </p:spTree>
    <p:extLst>
      <p:ext uri="{BB962C8B-B14F-4D97-AF65-F5344CB8AC3E}">
        <p14:creationId xmlns:p14="http://schemas.microsoft.com/office/powerpoint/2010/main" val="3697571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4692</TotalTime>
  <Words>100</Words>
  <Application>Microsoft Macintosh PowerPoint</Application>
  <PresentationFormat>Ekran Gösterisi (4:3)</PresentationFormat>
  <Paragraphs>24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Office Teması</vt:lpstr>
      <vt:lpstr>Yeni Başlayan Atriyal Fibrilasyonda Erken Ritm Tedavisi: Kime yapılmalıdır?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Kimlere Erken Ritm Kontrolü?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kutay vurgun</dc:creator>
  <cp:lastModifiedBy>kutay vurgun</cp:lastModifiedBy>
  <cp:revision>48</cp:revision>
  <dcterms:created xsi:type="dcterms:W3CDTF">2021-11-08T16:16:43Z</dcterms:created>
  <dcterms:modified xsi:type="dcterms:W3CDTF">2022-09-23T08:52:50Z</dcterms:modified>
</cp:coreProperties>
</file>